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3"/>
  </p:notesMasterIdLst>
  <p:sldIdLst>
    <p:sldId id="256" r:id="rId3"/>
    <p:sldId id="257" r:id="rId4"/>
    <p:sldId id="258" r:id="rId5"/>
    <p:sldId id="276" r:id="rId6"/>
    <p:sldId id="262" r:id="rId7"/>
    <p:sldId id="263" r:id="rId8"/>
    <p:sldId id="264" r:id="rId9"/>
    <p:sldId id="270" r:id="rId10"/>
    <p:sldId id="271" r:id="rId11"/>
    <p:sldId id="273" r:id="rId12"/>
    <p:sldId id="272" r:id="rId13"/>
    <p:sldId id="278" r:id="rId14"/>
    <p:sldId id="279" r:id="rId15"/>
    <p:sldId id="277" r:id="rId16"/>
    <p:sldId id="275" r:id="rId17"/>
    <p:sldId id="280" r:id="rId18"/>
    <p:sldId id="266" r:id="rId19"/>
    <p:sldId id="267" r:id="rId20"/>
    <p:sldId id="268" r:id="rId21"/>
    <p:sldId id="269" r:id="rId22"/>
  </p:sldIdLst>
  <p:sldSz cx="9144000" cy="6858000" type="screen4x3"/>
  <p:notesSz cx="7104063" cy="10234613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>
        <p:guide orient="horz" pos="216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7" d="100"/>
        <a:sy n="97" d="100"/>
      </p:scale>
      <p:origin x="0" y="-12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7E2C7E49-91C6-45D1-B40D-C4123433B2A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1918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13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58AC5E3-CEEB-4C69-8EE2-5DF48F75F852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62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5D277E-EE07-42C1-8DA9-0123E2999F17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36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27E828-CC34-4095-A4F4-82CBE909A63C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656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:\NMAMIT\2018-19\Odd\Induction Programme\Materials\NET 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497" y="0"/>
            <a:ext cx="1056130" cy="506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716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84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343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6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2B0442-FC31-4D43-977D-E27E44AFBF14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5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AC087F-93A0-4575-A465-946EB924F24A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06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C9FC60-8C5A-4439-BC74-0E706099B308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3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A1C430-CFC8-4B08-9A10-B80A846AB5D4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7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64C140-DB9F-46EA-A8CF-C262AD8B3D6A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1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DE61B3-29E2-4031-BF0C-C96D826CB344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1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6490A7-88E4-4F12-8D15-3ABB5E199EA6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70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2A8156-9E4D-41FE-A11B-BC024E43A998}" type="datetime1">
              <a:rPr lang="en-IN" smtClean="0"/>
              <a:pPr/>
              <a:t>21-06-2021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5D46C-B78A-459B-99A6-561CF3C40EE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88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57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r="960000" sx="1000" sy="1000" algn="t" rotWithShape="0">
              <a:schemeClr val="tx2">
                <a:lumMod val="60000"/>
                <a:lumOff val="40000"/>
              </a:schemeClr>
            </a:outerShdw>
            <a:reflection stA="57000" endPos="44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user\Desktop\Support files for Institutional ppt\Transparent NMAMIT 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8" y="26844"/>
            <a:ext cx="467544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user\Desktop\Support files for Institutional ppt\Transparent Nitte logo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7146"/>
            <a:ext cx="720080" cy="40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62000" y="6597352"/>
            <a:ext cx="8820000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69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8" r:id="rId12"/>
    <p:sldLayoutId id="2147483662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ser\Desktop\Support files for Institutional ppt\Transparent Nitte 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41" y="293467"/>
            <a:ext cx="1543423" cy="8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Support files for Institutional ppt\Transparent NMAMIT 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4" y="371845"/>
            <a:ext cx="703638" cy="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072210"/>
            <a:ext cx="9144000" cy="25251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19100" dist="38100" dir="16200000" sx="106000" sy="106000" rotWithShape="0">
              <a:schemeClr val="tx2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7952" y="5336274"/>
            <a:ext cx="8378680" cy="805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spc="5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Department of </a:t>
            </a:r>
          </a:p>
          <a:p>
            <a:pPr>
              <a:spcBef>
                <a:spcPts val="0"/>
              </a:spcBef>
            </a:pPr>
            <a:r>
              <a:rPr lang="en-US" sz="2000" b="1" spc="5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Electronics &amp; Communication Engineering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2512" y="354843"/>
            <a:ext cx="8637240" cy="1924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Automated Weed Remover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For Row Crops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409700" y="2280764"/>
            <a:ext cx="6615184" cy="17605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DHANUSH MS                               4NM17EC040 	</a:t>
            </a: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ADITHYA ALEWOORAYA          4NM17EC006 	</a:t>
            </a: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SOURABH SHANBHOGUE         4NM17EC158 SATHWIK S PAWAR                     4NM17EC191</a:t>
            </a:r>
          </a:p>
          <a:p>
            <a:pPr algn="ctr"/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Under</a:t>
            </a:r>
            <a:r>
              <a:rPr kumimoji="0" lang="en-IN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the Guidance of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Mr. ANIL KUMAR BHAT </a:t>
            </a:r>
          </a:p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Assistant Professor Gd. II </a:t>
            </a:r>
            <a:endParaRPr kumimoji="0" lang="en-I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37510" y="2195700"/>
            <a:ext cx="77664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6985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Weed Treatment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95" y="746668"/>
            <a:ext cx="1979678" cy="53077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2" y="2006235"/>
            <a:ext cx="3761732" cy="3755335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753560"/>
            <a:ext cx="8229600" cy="488820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noProof="0" dirty="0" smtClean="0"/>
              <a:t>Weedicide Spray 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Full-cone Nozzle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81354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Crop Row Detection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4997" y="1153551"/>
            <a:ext cx="8229600" cy="488820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Canny Edge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   D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etection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noProof="0" dirty="0" smtClean="0"/>
              <a:t>Test ground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51" y="2928627"/>
            <a:ext cx="5382491" cy="2954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45" y="1153551"/>
            <a:ext cx="4780031" cy="17259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5286" y="4598548"/>
            <a:ext cx="6488113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916" y="2554760"/>
            <a:ext cx="39719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81354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Path Navigation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4997" y="1153551"/>
            <a:ext cx="8229600" cy="488820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Row-wise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Travel over the crops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60" y="890402"/>
            <a:ext cx="3029718" cy="36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Rover Design</a:t>
            </a:r>
          </a:p>
        </p:txBody>
      </p:sp>
      <p:pic>
        <p:nvPicPr>
          <p:cNvPr id="14" name="Picture 3" descr="C:\Users\Vidya\Downloads\WhatsApp Image 2021-03-12 at 8.54.21 PM.jpeg"/>
          <p:cNvPicPr>
            <a:picLocks noChangeAspect="1" noChangeArrowheads="1"/>
          </p:cNvPicPr>
          <p:nvPr/>
        </p:nvPicPr>
        <p:blipFill>
          <a:blip r:embed="rId2"/>
          <a:srcRect t="6701" b="22868"/>
          <a:stretch>
            <a:fillRect/>
          </a:stretch>
        </p:blipFill>
        <p:spPr bwMode="auto">
          <a:xfrm>
            <a:off x="5669279" y="1255696"/>
            <a:ext cx="3207435" cy="1768854"/>
          </a:xfrm>
          <a:prstGeom prst="rect">
            <a:avLst/>
          </a:prstGeom>
          <a:noFill/>
        </p:spPr>
      </p:pic>
      <p:pic>
        <p:nvPicPr>
          <p:cNvPr id="15" name="Picture 4" descr="C:\Users\Vidya\Downloads\WhatsApp Image 2021-04-13 at 1.38.56 PM.jpeg"/>
          <p:cNvPicPr>
            <a:picLocks noChangeAspect="1" noChangeArrowheads="1"/>
          </p:cNvPicPr>
          <p:nvPr/>
        </p:nvPicPr>
        <p:blipFill>
          <a:blip r:embed="rId3"/>
          <a:srcRect t="5394" b="2138"/>
          <a:stretch>
            <a:fillRect/>
          </a:stretch>
        </p:blipFill>
        <p:spPr bwMode="auto">
          <a:xfrm>
            <a:off x="6035041" y="3601328"/>
            <a:ext cx="2573729" cy="231153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33046" y="829992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Rover Dimension: 40x40x40 cm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98941" y="844059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Motor Torque Testing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83347" y="3249635"/>
            <a:ext cx="316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Battery Connections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0" t="7232" r="18788" b="17652"/>
          <a:stretch/>
        </p:blipFill>
        <p:spPr>
          <a:xfrm>
            <a:off x="590842" y="1255696"/>
            <a:ext cx="4050431" cy="2828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4" y="4695644"/>
            <a:ext cx="2666526" cy="1452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70" y="4667934"/>
            <a:ext cx="1846396" cy="14529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1875" y="4287900"/>
            <a:ext cx="16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Spray Nozzle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0842" y="4326311"/>
            <a:ext cx="16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Camera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7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212"/>
            <a:ext cx="8229600" cy="5042951"/>
          </a:xfrm>
        </p:spPr>
        <p:txBody>
          <a:bodyPr/>
          <a:lstStyle/>
          <a:p>
            <a:r>
              <a:rPr lang="en-US" dirty="0" smtClean="0"/>
              <a:t>10 Kg-cm Torque Motor</a:t>
            </a:r>
          </a:p>
          <a:p>
            <a:r>
              <a:rPr lang="en-US" dirty="0" smtClean="0"/>
              <a:t>18650 Li-ion batteries</a:t>
            </a:r>
          </a:p>
          <a:p>
            <a:r>
              <a:rPr lang="en-US" dirty="0" smtClean="0"/>
              <a:t>RasberryPi4 and </a:t>
            </a:r>
            <a:r>
              <a:rPr lang="en-US" dirty="0" err="1" smtClean="0"/>
              <a:t>PiCamera</a:t>
            </a:r>
            <a:endParaRPr lang="en-US" dirty="0" smtClean="0"/>
          </a:p>
          <a:p>
            <a:r>
              <a:rPr lang="en-US" dirty="0" smtClean="0"/>
              <a:t>Aluminum Frame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96948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Rover Build</a:t>
            </a:r>
          </a:p>
        </p:txBody>
      </p:sp>
      <p:pic>
        <p:nvPicPr>
          <p:cNvPr id="4" name="Picture 2" descr="C:\Users\Vidya\Downloads\WhatsApp Image 2021-03-19 at 4.28.49 PM.jpeg"/>
          <p:cNvPicPr>
            <a:picLocks noChangeAspect="1" noChangeArrowheads="1"/>
          </p:cNvPicPr>
          <p:nvPr/>
        </p:nvPicPr>
        <p:blipFill>
          <a:blip r:embed="rId2"/>
          <a:srcRect t="33365" b="25072"/>
          <a:stretch>
            <a:fillRect/>
          </a:stretch>
        </p:blipFill>
        <p:spPr bwMode="auto">
          <a:xfrm>
            <a:off x="3018967" y="3799617"/>
            <a:ext cx="2467433" cy="182319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989" y="3763530"/>
            <a:ext cx="2223940" cy="188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6384" y="3833976"/>
            <a:ext cx="2722925" cy="176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9464" y="1294229"/>
            <a:ext cx="2826041" cy="194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1507" y="1185314"/>
            <a:ext cx="4681751" cy="4525963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Front View: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Top View: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Side View:</a:t>
            </a:r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96948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Rover Build</a:t>
            </a:r>
          </a:p>
        </p:txBody>
      </p:sp>
      <p:pic>
        <p:nvPicPr>
          <p:cNvPr id="1026" name="Picture 2" descr="C:\Users\Vidya\Downloads\IMG_20210428_090822.jpg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 l="28226" r="33817" b="14204"/>
          <a:stretch>
            <a:fillRect/>
          </a:stretch>
        </p:blipFill>
        <p:spPr bwMode="auto">
          <a:xfrm>
            <a:off x="522515" y="1159357"/>
            <a:ext cx="4267200" cy="4338720"/>
          </a:xfrm>
          <a:prstGeom prst="rect">
            <a:avLst/>
          </a:prstGeom>
          <a:noFill/>
        </p:spPr>
      </p:pic>
      <p:pic>
        <p:nvPicPr>
          <p:cNvPr id="1027" name="Picture 3" descr="C:\Users\Vidya\Downloads\IMG_20210428_090742.jpg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 l="17541" r="28280"/>
          <a:stretch>
            <a:fillRect/>
          </a:stretch>
        </p:blipFill>
        <p:spPr bwMode="auto">
          <a:xfrm>
            <a:off x="6836227" y="4101981"/>
            <a:ext cx="1698171" cy="1409909"/>
          </a:xfrm>
          <a:prstGeom prst="rect">
            <a:avLst/>
          </a:prstGeom>
          <a:noFill/>
        </p:spPr>
      </p:pic>
      <p:pic>
        <p:nvPicPr>
          <p:cNvPr id="1028" name="Picture 4" descr="C:\Users\Vidya\Downloads\IMG_20210428_090702.jpg"/>
          <p:cNvPicPr>
            <a:picLocks noChangeAspect="1" noChangeArrowheads="1"/>
          </p:cNvPicPr>
          <p:nvPr/>
        </p:nvPicPr>
        <p:blipFill>
          <a:blip r:embed="rId4">
            <a:lum contrast="40000"/>
          </a:blip>
          <a:srcRect l="26699" t="14011" r="28418" b="10780"/>
          <a:stretch>
            <a:fillRect/>
          </a:stretch>
        </p:blipFill>
        <p:spPr bwMode="auto">
          <a:xfrm>
            <a:off x="6836228" y="1190174"/>
            <a:ext cx="1713751" cy="1291772"/>
          </a:xfrm>
          <a:prstGeom prst="rect">
            <a:avLst/>
          </a:prstGeom>
          <a:noFill/>
        </p:spPr>
      </p:pic>
      <p:pic>
        <p:nvPicPr>
          <p:cNvPr id="1029" name="Picture 5" descr="C:\Users\Vidya\Downloads\IMG_20210428_090653.jpg"/>
          <p:cNvPicPr>
            <a:picLocks noChangeAspect="1" noChangeArrowheads="1"/>
          </p:cNvPicPr>
          <p:nvPr/>
        </p:nvPicPr>
        <p:blipFill>
          <a:blip r:embed="rId5">
            <a:lum bright="10000" contrast="40000"/>
          </a:blip>
          <a:srcRect l="25341" r="35747" b="8720"/>
          <a:stretch>
            <a:fillRect/>
          </a:stretch>
        </p:blipFill>
        <p:spPr bwMode="auto">
          <a:xfrm rot="5400000">
            <a:off x="6881025" y="2436310"/>
            <a:ext cx="1623086" cy="17126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10" y="1157605"/>
            <a:ext cx="8188036" cy="4525963"/>
          </a:xfrm>
        </p:spPr>
        <p:txBody>
          <a:bodyPr/>
          <a:lstStyle/>
          <a:p>
            <a:r>
              <a:rPr lang="en-US" dirty="0"/>
              <a:t>The functioning of individual systems in the rover is working perfectly. </a:t>
            </a:r>
            <a:endParaRPr lang="en-US" dirty="0" smtClean="0"/>
          </a:p>
          <a:p>
            <a:r>
              <a:rPr lang="en-US" dirty="0" smtClean="0"/>
              <a:t>The mini rover has successfully </a:t>
            </a:r>
            <a:r>
              <a:rPr lang="en-US" dirty="0"/>
              <a:t>navigated the test ground using Canny Edge Detection method.</a:t>
            </a:r>
          </a:p>
          <a:p>
            <a:r>
              <a:rPr lang="en-US" dirty="0"/>
              <a:t>The machine learning model trained using Microsoft Lobe, was able to </a:t>
            </a:r>
            <a:r>
              <a:rPr lang="en-US" dirty="0" smtClean="0"/>
              <a:t>correctly predict </a:t>
            </a:r>
            <a:r>
              <a:rPr lang="en-US" dirty="0"/>
              <a:t>the presence of weed with an accuracy of more than 95%.</a:t>
            </a:r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96948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4000" b="1" dirty="0" smtClean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0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17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457200" y="587976"/>
            <a:ext cx="8229600" cy="56101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Andres </a:t>
            </a:r>
            <a:r>
              <a:rPr lang="en-US" sz="2300" dirty="0" err="1" smtClean="0"/>
              <a:t>Milioto</a:t>
            </a:r>
            <a:r>
              <a:rPr lang="en-US" sz="2300" dirty="0" smtClean="0"/>
              <a:t>, Philipp </a:t>
            </a:r>
            <a:r>
              <a:rPr lang="en-US" sz="2300" dirty="0" err="1" smtClean="0"/>
              <a:t>Lottes</a:t>
            </a:r>
            <a:r>
              <a:rPr lang="en-US" sz="2300" dirty="0" smtClean="0"/>
              <a:t> and </a:t>
            </a:r>
            <a:r>
              <a:rPr lang="en-US" sz="2300" dirty="0" err="1" smtClean="0"/>
              <a:t>Cyrill</a:t>
            </a:r>
            <a:r>
              <a:rPr lang="en-US" sz="2300" dirty="0" smtClean="0"/>
              <a:t> </a:t>
            </a:r>
            <a:r>
              <a:rPr lang="en-US" sz="2300" dirty="0" err="1" smtClean="0"/>
              <a:t>Stachniss</a:t>
            </a:r>
            <a:r>
              <a:rPr lang="en-US" sz="2300" dirty="0" smtClean="0"/>
              <a:t>, Real-time Semantic Segmentation of Crop and Weed for Precision Agriculture Robots Leveraging Background Knowledge in CNNs, IEEE International Conference on Robotics and Automation, 2018, 2229-2235. 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S. </a:t>
            </a:r>
            <a:r>
              <a:rPr lang="en-US" sz="2300" dirty="0" err="1" smtClean="0"/>
              <a:t>Haug</a:t>
            </a:r>
            <a:r>
              <a:rPr lang="en-US" sz="2300" dirty="0" smtClean="0"/>
              <a:t>, A. Michaels, P. </a:t>
            </a:r>
            <a:r>
              <a:rPr lang="en-US" sz="2300" dirty="0" err="1" smtClean="0"/>
              <a:t>Biber</a:t>
            </a:r>
            <a:r>
              <a:rPr lang="en-US" sz="2300" dirty="0" smtClean="0"/>
              <a:t>, and J. </a:t>
            </a:r>
            <a:r>
              <a:rPr lang="en-US" sz="2300" dirty="0" err="1" smtClean="0"/>
              <a:t>Ostermann</a:t>
            </a:r>
            <a:r>
              <a:rPr lang="en-US" sz="2300" dirty="0" smtClean="0"/>
              <a:t>. Plant classification system for crop / weed discrimination without segmentation. </a:t>
            </a:r>
            <a:r>
              <a:rPr lang="en-US" sz="2300" dirty="0" err="1" smtClean="0"/>
              <a:t>InProc</a:t>
            </a:r>
            <a:r>
              <a:rPr lang="en-US" sz="2300" dirty="0" smtClean="0"/>
              <a:t>. of the IEEE Winter Conf. on Applications of Computer Vision(WACV), pages 1142–1149, 2014. 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C.S. McCool, T. Perez, and B. </a:t>
            </a:r>
            <a:r>
              <a:rPr lang="en-US" sz="2300" dirty="0" err="1" smtClean="0"/>
              <a:t>Upcroft</a:t>
            </a:r>
            <a:r>
              <a:rPr lang="en-US" sz="2300" dirty="0" smtClean="0"/>
              <a:t>. Mixtures of Lightweight Deep </a:t>
            </a:r>
            <a:r>
              <a:rPr lang="en-US" sz="2300" dirty="0" err="1" smtClean="0"/>
              <a:t>Convolutional</a:t>
            </a:r>
            <a:r>
              <a:rPr lang="en-US" sz="2300" dirty="0" smtClean="0"/>
              <a:t> Neural Networks: Applied to Agricultural Robotics. IEEE Robotics and Automation Letters (RA-L), 2017. </a:t>
            </a:r>
          </a:p>
        </p:txBody>
      </p: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18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457200" y="587976"/>
            <a:ext cx="8229600" cy="5610101"/>
          </a:xfrm>
        </p:spPr>
        <p:txBody>
          <a:bodyPr/>
          <a:lstStyle/>
          <a:p>
            <a:pPr marL="457200" indent="-457200">
              <a:buAutoNum type="arabicPeriod" startAt="4"/>
            </a:pPr>
            <a:r>
              <a:rPr lang="en-US" sz="2400" dirty="0" smtClean="0"/>
              <a:t>M. Di </a:t>
            </a:r>
            <a:r>
              <a:rPr lang="en-US" sz="2400" dirty="0" err="1" smtClean="0"/>
              <a:t>Cicco</a:t>
            </a:r>
            <a:r>
              <a:rPr lang="en-US" sz="2400" dirty="0" smtClean="0"/>
              <a:t>, C. </a:t>
            </a:r>
            <a:r>
              <a:rPr lang="en-US" sz="2400" dirty="0" err="1" smtClean="0"/>
              <a:t>Potena</a:t>
            </a:r>
            <a:r>
              <a:rPr lang="en-US" sz="2400" dirty="0" smtClean="0"/>
              <a:t>, G. </a:t>
            </a:r>
            <a:r>
              <a:rPr lang="en-US" sz="2400" dirty="0" err="1" smtClean="0"/>
              <a:t>Grisetti</a:t>
            </a:r>
            <a:r>
              <a:rPr lang="en-US" sz="2400" dirty="0" smtClean="0"/>
              <a:t>, and A. </a:t>
            </a:r>
            <a:r>
              <a:rPr lang="en-US" sz="2400" dirty="0" err="1" smtClean="0"/>
              <a:t>Pretto</a:t>
            </a:r>
            <a:r>
              <a:rPr lang="en-US" sz="2400" dirty="0" smtClean="0"/>
              <a:t>. Automatic model based dataset generation for fast and accurate crop and weeds detection. </a:t>
            </a:r>
            <a:r>
              <a:rPr lang="en-US" sz="2400" dirty="0" err="1" smtClean="0"/>
              <a:t>arXiv</a:t>
            </a:r>
            <a:r>
              <a:rPr lang="en-US" sz="2400" dirty="0" smtClean="0"/>
              <a:t> preprint, 2016. </a:t>
            </a:r>
          </a:p>
          <a:p>
            <a:pPr marL="457200" indent="-457200">
              <a:buAutoNum type="arabicPeriod" startAt="4"/>
            </a:pPr>
            <a:endParaRPr lang="en-US" sz="2400" dirty="0" smtClean="0"/>
          </a:p>
          <a:p>
            <a:pPr marL="457200" indent="-457200">
              <a:buAutoNum type="arabicPeriod" startAt="5"/>
            </a:pPr>
            <a:r>
              <a:rPr lang="en-US" sz="2400" dirty="0" err="1" smtClean="0"/>
              <a:t>Alireza</a:t>
            </a:r>
            <a:r>
              <a:rPr lang="en-US" sz="2400" dirty="0" smtClean="0"/>
              <a:t> </a:t>
            </a:r>
            <a:r>
              <a:rPr lang="en-US" sz="2400" dirty="0" err="1" smtClean="0"/>
              <a:t>Ahmadi</a:t>
            </a:r>
            <a:r>
              <a:rPr lang="en-US" sz="2400" dirty="0" smtClean="0"/>
              <a:t>, Lorenzo </a:t>
            </a:r>
            <a:r>
              <a:rPr lang="en-US" sz="2400" dirty="0" err="1" smtClean="0"/>
              <a:t>Nardi</a:t>
            </a:r>
            <a:r>
              <a:rPr lang="en-US" sz="2400" dirty="0" smtClean="0"/>
              <a:t>, </a:t>
            </a:r>
            <a:r>
              <a:rPr lang="en-US" sz="2400" dirty="0" err="1" smtClean="0"/>
              <a:t>Nived</a:t>
            </a:r>
            <a:r>
              <a:rPr lang="en-US" sz="2400" dirty="0" smtClean="0"/>
              <a:t> </a:t>
            </a:r>
            <a:r>
              <a:rPr lang="en-US" sz="2400" dirty="0" err="1" smtClean="0"/>
              <a:t>Chebrolu</a:t>
            </a:r>
            <a:r>
              <a:rPr lang="en-US" sz="2400" dirty="0" smtClean="0"/>
              <a:t> and </a:t>
            </a:r>
            <a:r>
              <a:rPr lang="en-US" sz="2400" dirty="0" err="1" smtClean="0"/>
              <a:t>Cyrill</a:t>
            </a:r>
            <a:r>
              <a:rPr lang="en-US" sz="2400" dirty="0" smtClean="0"/>
              <a:t> </a:t>
            </a:r>
            <a:r>
              <a:rPr lang="en-US" sz="2400" dirty="0" err="1" smtClean="0"/>
              <a:t>Stachniss</a:t>
            </a:r>
            <a:r>
              <a:rPr lang="en-US" sz="2400" dirty="0" smtClean="0"/>
              <a:t>, Visual </a:t>
            </a:r>
            <a:r>
              <a:rPr lang="en-US" sz="2400" dirty="0" err="1" smtClean="0"/>
              <a:t>Servoing</a:t>
            </a:r>
            <a:r>
              <a:rPr lang="en-US" sz="2400" dirty="0" smtClean="0"/>
              <a:t>-based Navigation for Monitoring Row-Crop Fields, 2020 IEEE International Conference on Robotics and Automation (ICRA), 4920-4926.</a:t>
            </a:r>
          </a:p>
          <a:p>
            <a:pPr marL="457200" indent="-457200">
              <a:buNone/>
            </a:pPr>
            <a:r>
              <a:rPr lang="en-US" sz="2400" dirty="0" smtClean="0"/>
              <a:t> </a:t>
            </a:r>
          </a:p>
          <a:p>
            <a:pPr marL="457200" indent="-457200">
              <a:buNone/>
            </a:pPr>
            <a:r>
              <a:rPr lang="en-US" sz="2400" dirty="0" smtClean="0"/>
              <a:t>6.	C.S. McCool, J. Beattie, J. </a:t>
            </a:r>
            <a:r>
              <a:rPr lang="en-US" sz="2400" dirty="0" err="1" smtClean="0"/>
              <a:t>Firn</a:t>
            </a:r>
            <a:r>
              <a:rPr lang="en-US" sz="2400" dirty="0" smtClean="0"/>
              <a:t>, C. </a:t>
            </a:r>
            <a:r>
              <a:rPr lang="en-US" sz="2400" dirty="0" err="1" smtClean="0"/>
              <a:t>Lehnert</a:t>
            </a:r>
            <a:r>
              <a:rPr lang="en-US" sz="2400" dirty="0" smtClean="0"/>
              <a:t>, J. </a:t>
            </a:r>
            <a:r>
              <a:rPr lang="en-US" sz="2400" dirty="0" err="1" smtClean="0"/>
              <a:t>Kulk</a:t>
            </a:r>
            <a:r>
              <a:rPr lang="en-US" sz="2400" dirty="0" smtClean="0"/>
              <a:t>, R. </a:t>
            </a:r>
            <a:r>
              <a:rPr lang="en-US" sz="2400" dirty="0" err="1" smtClean="0"/>
              <a:t>Russell,T</a:t>
            </a:r>
            <a:r>
              <a:rPr lang="en-US" sz="2400" dirty="0" smtClean="0"/>
              <a:t>. Perez, and O. </a:t>
            </a:r>
            <a:r>
              <a:rPr lang="en-US" sz="2400" dirty="0" err="1" smtClean="0"/>
              <a:t>Bawden</a:t>
            </a:r>
            <a:r>
              <a:rPr lang="en-US" sz="2400" dirty="0" smtClean="0"/>
              <a:t>. Efficacy of mechanical weeding tools: </a:t>
            </a:r>
            <a:r>
              <a:rPr lang="en-US" sz="2400" dirty="0" err="1" smtClean="0"/>
              <a:t>Astudy</a:t>
            </a:r>
            <a:r>
              <a:rPr lang="en-US" sz="2400" dirty="0" smtClean="0"/>
              <a:t> into alternative weed management strategies enabled by robotics (2). IEEE Robotics and Automation Letters (RA-L), 2018. </a:t>
            </a:r>
          </a:p>
        </p:txBody>
      </p: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092"/>
            <a:ext cx="8229600" cy="521293"/>
          </a:xfrm>
        </p:spPr>
        <p:txBody>
          <a:bodyPr/>
          <a:lstStyle/>
          <a:p>
            <a:r>
              <a:rPr lang="en-IN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  <a:r>
              <a:rPr lang="en-IN" b="1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sz="2400" dirty="0" smtClean="0"/>
          </a:p>
          <a:p>
            <a:pPr marL="457200" indent="-457200">
              <a:buAutoNum type="arabicPeriod" startAt="7"/>
            </a:pPr>
            <a:r>
              <a:rPr lang="en-US" sz="2400" dirty="0" smtClean="0"/>
              <a:t>D. de Lima and A. </a:t>
            </a:r>
            <a:r>
              <a:rPr lang="en-US" sz="2400" dirty="0" err="1" smtClean="0"/>
              <a:t>Victorino</a:t>
            </a:r>
            <a:r>
              <a:rPr lang="en-US" sz="2400" dirty="0" smtClean="0"/>
              <a:t>. A visual </a:t>
            </a:r>
            <a:r>
              <a:rPr lang="en-US" sz="2400" dirty="0" err="1" smtClean="0"/>
              <a:t>servoing</a:t>
            </a:r>
            <a:r>
              <a:rPr lang="en-US" sz="2400" dirty="0" smtClean="0"/>
              <a:t> approach for </a:t>
            </a:r>
            <a:r>
              <a:rPr lang="en-US" sz="2400" dirty="0" err="1" smtClean="0"/>
              <a:t>roadlane</a:t>
            </a:r>
            <a:r>
              <a:rPr lang="en-US" sz="2400" dirty="0" smtClean="0"/>
              <a:t> following with obstacle avoidance. In Proc. of the International Conference on Intelligent Transportation, pages 412–417, 2014. </a:t>
            </a:r>
          </a:p>
          <a:p>
            <a:pPr marL="457200" indent="-457200">
              <a:buAutoNum type="arabicPeriod" startAt="7"/>
            </a:pPr>
            <a:endParaRPr lang="en-US" sz="2400" dirty="0" smtClean="0"/>
          </a:p>
          <a:p>
            <a:pPr marL="457200" indent="-457200">
              <a:buAutoNum type="arabicPeriod" startAt="7"/>
            </a:pPr>
            <a:r>
              <a:rPr lang="en-US" sz="2400" dirty="0" smtClean="0"/>
              <a:t>H. S. </a:t>
            </a:r>
            <a:r>
              <a:rPr lang="en-US" sz="2400" dirty="0" err="1" smtClean="0"/>
              <a:t>Midtiby</a:t>
            </a:r>
            <a:r>
              <a:rPr lang="en-US" sz="2400" dirty="0" smtClean="0"/>
              <a:t>, T. M. </a:t>
            </a:r>
            <a:r>
              <a:rPr lang="en-US" sz="2400" dirty="0" err="1" smtClean="0"/>
              <a:t>Giselsson</a:t>
            </a:r>
            <a:r>
              <a:rPr lang="en-US" sz="2400" dirty="0" smtClean="0"/>
              <a:t>, and R. N. </a:t>
            </a:r>
            <a:r>
              <a:rPr lang="en-US" sz="2400" dirty="0" err="1" smtClean="0"/>
              <a:t>Jrgensen</a:t>
            </a:r>
            <a:r>
              <a:rPr lang="en-US" sz="2400" dirty="0" smtClean="0"/>
              <a:t>. Estimating </a:t>
            </a:r>
            <a:r>
              <a:rPr lang="en-US" sz="2400" dirty="0" err="1" smtClean="0"/>
              <a:t>theplant</a:t>
            </a:r>
            <a:r>
              <a:rPr lang="en-US" sz="2400" dirty="0" smtClean="0"/>
              <a:t> stem emerging points (</a:t>
            </a:r>
            <a:r>
              <a:rPr lang="en-US" sz="2400" dirty="0" err="1" smtClean="0"/>
              <a:t>pseps</a:t>
            </a:r>
            <a:r>
              <a:rPr lang="en-US" sz="2400" dirty="0" smtClean="0"/>
              <a:t>) of sugar beets at early </a:t>
            </a:r>
            <a:r>
              <a:rPr lang="en-US" sz="2400" dirty="0" err="1" smtClean="0"/>
              <a:t>growthstages</a:t>
            </a:r>
            <a:r>
              <a:rPr lang="en-US" sz="2400" dirty="0" smtClean="0"/>
              <a:t>. </a:t>
            </a:r>
            <a:r>
              <a:rPr lang="en-US" sz="2400" dirty="0" err="1" smtClean="0"/>
              <a:t>Biosystems</a:t>
            </a:r>
            <a:r>
              <a:rPr lang="en-US" sz="2400" dirty="0" smtClean="0"/>
              <a:t> Engineering, 111(1):83 – 90, 2012. 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9986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6824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2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457200" y="866900"/>
            <a:ext cx="8229600" cy="521524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Overview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Block Diagram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Requirement Analysis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Working and Implementation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alt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eaLnBrk="1" hangingPunct="1">
              <a:lnSpc>
                <a:spcPct val="150000"/>
              </a:lnSpc>
            </a:pPr>
            <a:endParaRPr lang="en-I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pPr algn="r"/>
              <a:t>20</a:t>
            </a:fld>
            <a:endParaRPr lang="en-IN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564027" y="1908962"/>
            <a:ext cx="7848600" cy="13597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1" i="0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Thank You</a:t>
            </a:r>
            <a:endParaRPr kumimoji="0" lang="en-IN" sz="6000" b="1" i="0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4397" y="3409599"/>
            <a:ext cx="77664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3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457200" y="850991"/>
            <a:ext cx="8229600" cy="50190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Weeds in agriculture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Times New Roman" pitchFamily="18" charset="0"/>
              </a:rPr>
              <a:t>Manual labor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Times New Roman" pitchFamily="18" charset="0"/>
              </a:rPr>
              <a:t>Lots of herbicides</a:t>
            </a:r>
            <a:endParaRPr lang="en-IN" dirty="0" smtClean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Automated system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Movement, detection </a:t>
            </a:r>
          </a:p>
          <a:p>
            <a:pPr>
              <a:lnSpc>
                <a:spcPct val="150000"/>
              </a:lnSpc>
              <a:buNone/>
            </a:pPr>
            <a:r>
              <a:rPr lang="en-US" dirty="0" smtClean="0"/>
              <a:t>	and treatment</a:t>
            </a:r>
          </a:p>
        </p:txBody>
      </p:sp>
      <p:pic>
        <p:nvPicPr>
          <p:cNvPr id="12" name="Google Shape;110;p14"/>
          <p:cNvPicPr preferRelativeResize="0"/>
          <p:nvPr/>
        </p:nvPicPr>
        <p:blipFill rotWithShape="1">
          <a:blip r:embed="rId3">
            <a:alphaModFix/>
          </a:blip>
          <a:srcRect l="28472" r="28472"/>
          <a:stretch/>
        </p:blipFill>
        <p:spPr>
          <a:xfrm>
            <a:off x="6109874" y="850991"/>
            <a:ext cx="1941206" cy="1941206"/>
          </a:xfrm>
          <a:prstGeom prst="round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pic>
        <p:nvPicPr>
          <p:cNvPr id="13" name="Picture 2" descr="C:\Users\Vidya\Desktop\images (4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0405" y="4469679"/>
            <a:ext cx="2260143" cy="1498573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23" y="2670181"/>
            <a:ext cx="2770909" cy="1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8806" y="1020294"/>
            <a:ext cx="3418449" cy="261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Overview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233" y="731521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Pictorial representation of the idea:</a:t>
            </a:r>
            <a:endParaRPr lang="en-US" b="1" dirty="0"/>
          </a:p>
        </p:txBody>
      </p:sp>
      <p:pic>
        <p:nvPicPr>
          <p:cNvPr id="3074" name="Picture 2" descr="C:\Users\Vidya\Desktop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2165" y="1702191"/>
            <a:ext cx="1939778" cy="1716258"/>
          </a:xfrm>
          <a:prstGeom prst="rect">
            <a:avLst/>
          </a:prstGeom>
          <a:noFill/>
        </p:spPr>
      </p:pic>
      <p:pic>
        <p:nvPicPr>
          <p:cNvPr id="3075" name="Picture 3" descr="C:\Users\Vidya\Desktop\1521655913719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585" y="4569408"/>
            <a:ext cx="2138293" cy="14984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47113" y="3840478"/>
            <a:ext cx="807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Weeding carried out after 6 weeks from planting are basically ineffective and weeding should be carried out within 4 weeks.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9398" y="1121110"/>
            <a:ext cx="3734605" cy="248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Minus 19"/>
          <p:cNvSpPr/>
          <p:nvPr/>
        </p:nvSpPr>
        <p:spPr>
          <a:xfrm>
            <a:off x="0" y="3756074"/>
            <a:ext cx="8961120" cy="9847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27112" y="4572001"/>
            <a:ext cx="2271830" cy="149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Vidya\Desktop\Potato-Harvest-bigstock-Close-Up-Of-Potato-Plant-And-P-307241281-1024x683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5869" y="4572001"/>
            <a:ext cx="2225596" cy="148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5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13" y="587976"/>
            <a:ext cx="4589027" cy="53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592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Requirement Analysis</a:t>
            </a:r>
            <a:endParaRPr lang="en-IN" sz="4000" b="1" dirty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6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172380"/>
              </p:ext>
            </p:extLst>
          </p:nvPr>
        </p:nvGraphicFramePr>
        <p:xfrm>
          <a:off x="457200" y="866775"/>
          <a:ext cx="8229600" cy="513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Rasberry</a:t>
                      </a:r>
                      <a:r>
                        <a:rPr lang="en-US" baseline="0" dirty="0" err="1" smtClean="0"/>
                        <a:t>Pi</a:t>
                      </a:r>
                      <a:r>
                        <a:rPr lang="en-US" baseline="0" dirty="0" smtClean="0"/>
                        <a:t> 4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PiCamera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</a:t>
                      </a:r>
                      <a:r>
                        <a:rPr lang="en-US" baseline="0" dirty="0" smtClean="0"/>
                        <a:t> Motors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Motor</a:t>
                      </a:r>
                      <a:r>
                        <a:rPr lang="en-US" baseline="0" dirty="0" smtClean="0"/>
                        <a:t> Drivers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Wheels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Li-ion battery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Solenoid Valve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18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 Water Pump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76467"/>
                  </a:ext>
                </a:extLst>
              </a:tr>
              <a:tr h="51518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Li-ion</a:t>
                      </a:r>
                      <a:r>
                        <a:rPr lang="en-US" baseline="0" dirty="0" smtClean="0"/>
                        <a:t> Battery </a:t>
                      </a:r>
                      <a:r>
                        <a:rPr lang="en-US" dirty="0" smtClean="0"/>
                        <a:t>Charger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18465"/>
                  </a:ext>
                </a:extLst>
              </a:tr>
              <a:tr h="515189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 CV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18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Microsoft</a:t>
                      </a:r>
                      <a:r>
                        <a:rPr lang="en-US" baseline="0" dirty="0" smtClean="0"/>
                        <a:t> Lobe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189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321284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Working and Implementation</a:t>
            </a:r>
            <a:endParaRPr lang="en-IN" sz="4000" b="1" dirty="0" smtClean="0">
              <a:ln>
                <a:solidFill>
                  <a:schemeClr val="tx1"/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7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800" y="6554840"/>
            <a:ext cx="4324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Department of ECE</a:t>
            </a:r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73707"/>
            <a:ext cx="8229600" cy="4525963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 smtClean="0"/>
              <a:t>Generation</a:t>
            </a:r>
            <a:endParaRPr lang="en-US" dirty="0" smtClean="0"/>
          </a:p>
          <a:p>
            <a:r>
              <a:rPr lang="en-US" dirty="0" smtClean="0"/>
              <a:t>Weed </a:t>
            </a:r>
            <a:r>
              <a:rPr lang="en-US" dirty="0"/>
              <a:t>D</a:t>
            </a:r>
            <a:r>
              <a:rPr lang="en-US" dirty="0" smtClean="0"/>
              <a:t>etection</a:t>
            </a:r>
          </a:p>
          <a:p>
            <a:r>
              <a:rPr lang="en-US" dirty="0" smtClean="0"/>
              <a:t>Weed Treatment</a:t>
            </a:r>
            <a:endParaRPr lang="en-US" dirty="0" smtClean="0"/>
          </a:p>
          <a:p>
            <a:r>
              <a:rPr lang="en-US" dirty="0" smtClean="0"/>
              <a:t>Crop </a:t>
            </a:r>
            <a:r>
              <a:rPr lang="en-US" dirty="0" smtClean="0"/>
              <a:t>Row Detection</a:t>
            </a:r>
          </a:p>
          <a:p>
            <a:r>
              <a:rPr lang="en-US" dirty="0" smtClean="0"/>
              <a:t>Path Navigation</a:t>
            </a:r>
            <a:endParaRPr lang="en-US" dirty="0" smtClean="0"/>
          </a:p>
          <a:p>
            <a:r>
              <a:rPr lang="en-US" dirty="0" smtClean="0"/>
              <a:t>Rover </a:t>
            </a:r>
            <a:r>
              <a:rPr lang="en-US" dirty="0" smtClean="0"/>
              <a:t>Design </a:t>
            </a:r>
            <a:endParaRPr lang="en-US" dirty="0" smtClean="0"/>
          </a:p>
          <a:p>
            <a:r>
              <a:rPr lang="en-US" dirty="0" smtClean="0"/>
              <a:t>Rover </a:t>
            </a:r>
            <a:r>
              <a:rPr lang="en-US" dirty="0"/>
              <a:t>B</a:t>
            </a:r>
            <a:r>
              <a:rPr lang="en-US" dirty="0" smtClean="0"/>
              <a:t>uild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64" y="1220372"/>
            <a:ext cx="8229600" cy="4525963"/>
          </a:xfrm>
        </p:spPr>
        <p:txBody>
          <a:bodyPr/>
          <a:lstStyle/>
          <a:p>
            <a:r>
              <a:rPr lang="en-US" dirty="0" smtClean="0"/>
              <a:t>Synthetic Dataset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99138" y="2264887"/>
            <a:ext cx="1688123" cy="9847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99138" y="3812337"/>
            <a:ext cx="1688123" cy="8018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018" y="2307090"/>
            <a:ext cx="135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Background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4221" y="3995216"/>
            <a:ext cx="13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28801" y="5205040"/>
            <a:ext cx="1828800" cy="520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39816" y="5275377"/>
            <a:ext cx="192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Input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1693" y="3671661"/>
            <a:ext cx="1069145" cy="11676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2371" y="3756066"/>
            <a:ext cx="90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Object Images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38425" y="3094883"/>
            <a:ext cx="1688123" cy="8018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21305" y="3179288"/>
            <a:ext cx="135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Images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17255" y="3094883"/>
            <a:ext cx="1688123" cy="8018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28271" y="3305897"/>
            <a:ext cx="13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2" idx="3"/>
            <a:endCxn id="5" idx="1"/>
          </p:cNvCxnSpPr>
          <p:nvPr/>
        </p:nvCxnSpPr>
        <p:spPr>
          <a:xfrm flipV="1">
            <a:off x="1392703" y="4213267"/>
            <a:ext cx="506435" cy="44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5" idx="2"/>
          </p:cNvCxnSpPr>
          <p:nvPr/>
        </p:nvCxnSpPr>
        <p:spPr>
          <a:xfrm rot="16200000" flipV="1">
            <a:off x="2447779" y="4909617"/>
            <a:ext cx="59084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3"/>
            <a:endCxn id="13" idx="1"/>
          </p:cNvCxnSpPr>
          <p:nvPr/>
        </p:nvCxnSpPr>
        <p:spPr>
          <a:xfrm>
            <a:off x="6105378" y="3495813"/>
            <a:ext cx="633047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5" idx="3"/>
            <a:endCxn id="15" idx="2"/>
          </p:cNvCxnSpPr>
          <p:nvPr/>
        </p:nvCxnSpPr>
        <p:spPr>
          <a:xfrm flipV="1">
            <a:off x="3587261" y="3896742"/>
            <a:ext cx="1674056" cy="31652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4" idx="3"/>
          </p:cNvCxnSpPr>
          <p:nvPr/>
        </p:nvCxnSpPr>
        <p:spPr>
          <a:xfrm>
            <a:off x="3587261" y="2757257"/>
            <a:ext cx="1674056" cy="29542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0" y="321284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Dataset Generation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32" y="1041010"/>
            <a:ext cx="8229600" cy="4888206"/>
          </a:xfrm>
        </p:spPr>
        <p:txBody>
          <a:bodyPr/>
          <a:lstStyle/>
          <a:p>
            <a:r>
              <a:rPr lang="en-US" dirty="0" smtClean="0"/>
              <a:t>Microsoft Lobe</a:t>
            </a:r>
          </a:p>
          <a:p>
            <a:r>
              <a:rPr lang="en-US" dirty="0" smtClean="0"/>
              <a:t>Image classification</a:t>
            </a:r>
          </a:p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21284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 smtClean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Weed Detection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12044" r="5740" b="28452"/>
          <a:stretch/>
        </p:blipFill>
        <p:spPr>
          <a:xfrm>
            <a:off x="4558146" y="1163780"/>
            <a:ext cx="3948920" cy="149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74" y="2754731"/>
            <a:ext cx="5964715" cy="3174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575</Words>
  <Application>Microsoft Office PowerPoint</Application>
  <PresentationFormat>On-screen Show (4:3)</PresentationFormat>
  <Paragraphs>136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Verdana</vt:lpstr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Vidya</dc:creator>
  <cp:lastModifiedBy>Sourabh Shanbhogue</cp:lastModifiedBy>
  <cp:revision>39</cp:revision>
  <dcterms:modified xsi:type="dcterms:W3CDTF">2021-06-21T09:35:22Z</dcterms:modified>
</cp:coreProperties>
</file>